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44" r:id="rId2"/>
    <p:sldId id="294" r:id="rId3"/>
    <p:sldId id="345" r:id="rId4"/>
    <p:sldId id="301" r:id="rId5"/>
    <p:sldId id="354" r:id="rId6"/>
    <p:sldId id="355" r:id="rId7"/>
    <p:sldId id="319" r:id="rId8"/>
    <p:sldId id="323" r:id="rId9"/>
    <p:sldId id="317" r:id="rId10"/>
    <p:sldId id="320" r:id="rId11"/>
    <p:sldId id="321" r:id="rId12"/>
    <p:sldId id="346" r:id="rId13"/>
    <p:sldId id="347" r:id="rId14"/>
    <p:sldId id="348" r:id="rId15"/>
    <p:sldId id="349" r:id="rId16"/>
    <p:sldId id="350" r:id="rId17"/>
    <p:sldId id="351" r:id="rId18"/>
    <p:sldId id="353" r:id="rId19"/>
    <p:sldId id="352" r:id="rId20"/>
    <p:sldId id="343" r:id="rId21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344"/>
            <p14:sldId id="294"/>
            <p14:sldId id="345"/>
            <p14:sldId id="301"/>
            <p14:sldId id="354"/>
            <p14:sldId id="355"/>
            <p14:sldId id="319"/>
            <p14:sldId id="323"/>
            <p14:sldId id="317"/>
            <p14:sldId id="320"/>
            <p14:sldId id="321"/>
            <p14:sldId id="346"/>
            <p14:sldId id="347"/>
            <p14:sldId id="348"/>
            <p14:sldId id="349"/>
            <p14:sldId id="350"/>
            <p14:sldId id="351"/>
            <p14:sldId id="353"/>
            <p14:sldId id="352"/>
            <p14:sldId id="343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2" autoAdjust="0"/>
    <p:restoredTop sz="94660"/>
  </p:normalViewPr>
  <p:slideViewPr>
    <p:cSldViewPr snapToGrid="0">
      <p:cViewPr>
        <p:scale>
          <a:sx n="87" d="100"/>
          <a:sy n="87" d="100"/>
        </p:scale>
        <p:origin x="776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smtClean="0"/>
              <a:t>Choosing Secure Memorable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01134" y="567011"/>
            <a:ext cx="10970734" cy="3951723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260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5335424"/>
            <a:ext cx="10970732" cy="887644"/>
          </a:xfrm>
        </p:spPr>
        <p:txBody>
          <a:bodyPr vert="horz" lIns="0" tIns="0" rIns="0" bIns="0" rtlCol="0" anchor="t">
            <a:noAutofit/>
          </a:bodyPr>
          <a:lstStyle>
            <a:lvl1pPr marL="297129" indent="-297129" algn="l">
              <a:buNone/>
              <a:defRPr lang="en-US" sz="2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601133" y="4777867"/>
            <a:ext cx="10970734" cy="53980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fmcorey.com/" TargetMode="Externa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6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6.xml"/><Relationship Id="rId3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fmcorey</a:t>
            </a:r>
            <a:r>
              <a:rPr lang="en-US" dirty="0" smtClean="0"/>
              <a:t> | </a:t>
            </a:r>
            <a:r>
              <a:rPr lang="en-US" dirty="0" smtClean="0">
                <a:hlinkClick r:id="rId2"/>
              </a:rPr>
              <a:t>fmcorey.com</a:t>
            </a:r>
            <a:r>
              <a:rPr lang="en-US" dirty="0" smtClean="0"/>
              <a:t> |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fmcorey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Fernando Medina Corey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</a:t>
            </a:r>
            <a:r>
              <a:rPr lang="en-US" dirty="0" err="1" smtClean="0"/>
              <a:t>Diceware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074256" y="2209751"/>
            <a:ext cx="4053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Because Our Passwords </a:t>
            </a:r>
            <a:r>
              <a:rPr lang="en-US" sz="2400" b="1" dirty="0" smtClean="0"/>
              <a:t>Suck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584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 List of 7776 Words</a:t>
            </a:r>
          </a:p>
          <a:p>
            <a:endParaRPr lang="en-US" dirty="0" smtClean="0"/>
          </a:p>
          <a:p>
            <a:r>
              <a:rPr lang="en-US" dirty="0" smtClean="0"/>
              <a:t>Roll Dice and Write Down Rolls</a:t>
            </a:r>
          </a:p>
          <a:p>
            <a:endParaRPr lang="en-US" dirty="0" smtClean="0"/>
          </a:p>
          <a:p>
            <a:r>
              <a:rPr lang="en-US" dirty="0" smtClean="0"/>
              <a:t>Lookup Random Rolls From Wordlist</a:t>
            </a:r>
          </a:p>
          <a:p>
            <a:endParaRPr lang="en-US" dirty="0" smtClean="0"/>
          </a:p>
          <a:p>
            <a:r>
              <a:rPr lang="en-US" dirty="0" smtClean="0"/>
              <a:t>Generate A Memorable Password!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Diceware</a:t>
            </a:r>
            <a:r>
              <a:rPr lang="en-US" dirty="0" smtClean="0"/>
              <a:t> – Strong Memorable Passwords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22" y="1971675"/>
            <a:ext cx="3574906" cy="38258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3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536"/>
    </mc:Choice>
    <mc:Fallback xmlns="">
      <p:transition advTm="20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5371" y="1758185"/>
            <a:ext cx="6220013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Each Word has 7776 possibilities</a:t>
            </a:r>
          </a:p>
          <a:p>
            <a:endParaRPr lang="en-US" dirty="0" smtClean="0"/>
          </a:p>
          <a:p>
            <a:r>
              <a:rPr lang="en-US" dirty="0" smtClean="0"/>
              <a:t>Possibilities Modeled By 7776 ^ n</a:t>
            </a:r>
          </a:p>
          <a:p>
            <a:endParaRPr lang="en-US" dirty="0" smtClean="0"/>
          </a:p>
          <a:p>
            <a:r>
              <a:rPr lang="en-US" dirty="0" smtClean="0"/>
              <a:t>N is number of words in passphrase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Analysis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586736610"/>
              </p:ext>
            </p:extLst>
          </p:nvPr>
        </p:nvGraphicFramePr>
        <p:xfrm>
          <a:off x="7374194" y="1971676"/>
          <a:ext cx="4222556" cy="384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278"/>
                <a:gridCol w="2111278"/>
              </a:tblGrid>
              <a:tr h="682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Four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Thirty Minutes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682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Five months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682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Six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3,600 Years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68289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Seven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 Million Years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07812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Eight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The Universe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Doesn’t Exist Anymore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16" y="1645009"/>
            <a:ext cx="5516755" cy="4168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9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59"/>
    </mc:Choice>
    <mc:Fallback xmlns="">
      <p:transition advTm="1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Python </a:t>
            </a:r>
            <a:r>
              <a:rPr lang="en-US" dirty="0" err="1" smtClean="0"/>
              <a:t>Diceware</a:t>
            </a:r>
            <a:r>
              <a:rPr lang="en-US" dirty="0" smtClean="0"/>
              <a:t> –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" y="1758183"/>
            <a:ext cx="10922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0" y="1905007"/>
            <a:ext cx="11375681" cy="42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8" y="1758183"/>
            <a:ext cx="6796445" cy="44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the Password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" y="2219219"/>
            <a:ext cx="10497419" cy="36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3139" y="1758185"/>
            <a:ext cx="11326074" cy="48187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24" y="2169162"/>
            <a:ext cx="10882183" cy="37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the Password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61" y="1816096"/>
            <a:ext cx="911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/>
              <a:t>Don’t trust me! – Audit my code!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Use Two Factor </a:t>
            </a:r>
            <a:r>
              <a:rPr lang="en-US" dirty="0" err="1" smtClean="0"/>
              <a:t>Auth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Use Password Managers!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bash_history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build="p" animBg="1"/>
      <p:bldP spid="4" grpId="0" build="p" animBg="1"/>
      <p:bldP spid="5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2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29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3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4" name="Text Placeholder 73"/>
          <p:cNvSpPr>
            <a:spLocks noGrp="1"/>
          </p:cNvSpPr>
          <p:nvPr>
            <p:ph type="body" sz="quarter" idx="31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Physical World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Passwords?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3" y="3846839"/>
            <a:ext cx="810395" cy="810395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2" y="2935554"/>
            <a:ext cx="850111" cy="85011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89" y="2031026"/>
            <a:ext cx="945202" cy="945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33" y="3802827"/>
            <a:ext cx="1003509" cy="10035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6" y="2002424"/>
            <a:ext cx="956642" cy="9566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04" y="2031026"/>
            <a:ext cx="1627818" cy="16278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55" y="3544275"/>
            <a:ext cx="1492934" cy="14929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53" y="4538525"/>
            <a:ext cx="849772" cy="849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90" y="3544275"/>
            <a:ext cx="1838446" cy="1838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7" y="3524044"/>
            <a:ext cx="1616753" cy="1616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19" y="2883790"/>
            <a:ext cx="1016382" cy="1016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18" y="1997116"/>
            <a:ext cx="1430324" cy="1430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96" y="2173772"/>
            <a:ext cx="1186837" cy="1186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1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02"/>
    </mc:Choice>
    <mc:Fallback xmlns="">
      <p:transition advTm="21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 animBg="1"/>
      <p:bldP spid="70" grpId="0" uiExpand="1" animBg="1"/>
      <p:bldP spid="72" grpId="0" uiExpand="1" animBg="1"/>
      <p:bldP spid="74" grpId="0" uiExpan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8" y="1933267"/>
            <a:ext cx="7751916" cy="43565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0464" y="752168"/>
            <a:ext cx="714169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/>
              <a:t>PRIZES FOR QUESTIONS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18974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754"/>
    </mc:Choice>
    <mc:Fallback xmlns="">
      <p:transition advTm="1675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/>
              <a:t>Attacks on or with the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Propagation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Theft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Attacks Happen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4140" y="2566988"/>
            <a:ext cx="860611" cy="1242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66" y="2828882"/>
            <a:ext cx="1185435" cy="1185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26" y="2566988"/>
            <a:ext cx="851167" cy="1075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86" y="2409623"/>
            <a:ext cx="913287" cy="13188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17" y="4247964"/>
            <a:ext cx="626775" cy="792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17" y="5343662"/>
            <a:ext cx="626775" cy="7921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63" y="5343662"/>
            <a:ext cx="626775" cy="792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69" y="4255733"/>
            <a:ext cx="626775" cy="792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09" y="5343662"/>
            <a:ext cx="626775" cy="7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assword Hashes (stuff in the database)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 smtClean="0"/>
              <a:t>Password </a:t>
            </a:r>
            <a:r>
              <a:rPr lang="en-US" dirty="0" smtClean="0">
                <a:sym typeface="Wingdings"/>
              </a:rPr>
              <a:t> One Way Hashing Algorithm  Password Hash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pPr algn="ctr"/>
            <a:endParaRPr lang="en-US" dirty="0">
              <a:sym typeface="Wingdings"/>
            </a:endParaRPr>
          </a:p>
          <a:p>
            <a:pPr algn="ctr"/>
            <a:r>
              <a:rPr lang="hu-HU" dirty="0" smtClean="0"/>
              <a:t>‘</a:t>
            </a:r>
            <a:r>
              <a:rPr lang="hu-HU" dirty="0" err="1" smtClean="0"/>
              <a:t>little</a:t>
            </a:r>
            <a:r>
              <a:rPr lang="hu-HU" dirty="0" smtClean="0"/>
              <a:t> </a:t>
            </a:r>
            <a:r>
              <a:rPr lang="hu-HU" dirty="0" err="1" smtClean="0"/>
              <a:t>red</a:t>
            </a:r>
            <a:r>
              <a:rPr lang="hu-HU" dirty="0" smtClean="0"/>
              <a:t> </a:t>
            </a:r>
            <a:r>
              <a:rPr lang="hu-HU" dirty="0" err="1" smtClean="0"/>
              <a:t>riding</a:t>
            </a:r>
            <a:r>
              <a:rPr lang="hu-HU" dirty="0" smtClean="0"/>
              <a:t> </a:t>
            </a:r>
            <a:r>
              <a:rPr lang="hu-HU" dirty="0" err="1" smtClean="0"/>
              <a:t>hood</a:t>
            </a:r>
            <a:r>
              <a:rPr lang="hu-HU" dirty="0" smtClean="0"/>
              <a:t>’  </a:t>
            </a:r>
            <a:r>
              <a:rPr lang="hu-HU" dirty="0" smtClean="0">
                <a:sym typeface="Wingdings"/>
              </a:rPr>
              <a:t> MD5 </a:t>
            </a:r>
            <a:r>
              <a:rPr lang="hu-HU" dirty="0" err="1" smtClean="0">
                <a:sym typeface="Wingdings"/>
              </a:rPr>
              <a:t>Hashing</a:t>
            </a:r>
            <a:r>
              <a:rPr lang="hu-HU" dirty="0" smtClean="0">
                <a:sym typeface="Wingdings"/>
              </a:rPr>
              <a:t> </a:t>
            </a:r>
            <a:r>
              <a:rPr lang="hu-HU" dirty="0" err="1" smtClean="0">
                <a:sym typeface="Wingdings"/>
              </a:rPr>
              <a:t>Algorithmn</a:t>
            </a:r>
            <a:r>
              <a:rPr lang="hu-HU" dirty="0" smtClean="0">
                <a:sym typeface="Wingdings"/>
              </a:rPr>
              <a:t> = </a:t>
            </a:r>
          </a:p>
          <a:p>
            <a:pPr algn="ctr"/>
            <a:r>
              <a:rPr lang="en-US" dirty="0" smtClean="0"/>
              <a:t>C</a:t>
            </a:r>
            <a:r>
              <a:rPr lang="hu-HU" dirty="0" smtClean="0"/>
              <a:t>64d7bb00f804b1cc118f7722c6c67e7</a:t>
            </a:r>
          </a:p>
          <a:p>
            <a:pPr algn="ctr"/>
            <a:endParaRPr lang="hu-HU" dirty="0"/>
          </a:p>
          <a:p>
            <a:pPr algn="ctr"/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r>
              <a:rPr lang="hu-HU" dirty="0" smtClean="0"/>
              <a:t>...</a:t>
            </a:r>
          </a:p>
          <a:p>
            <a:pPr algn="ctr"/>
            <a:endParaRPr lang="en-US" dirty="0" smtClean="0">
              <a:sym typeface="Wingdings"/>
            </a:endParaRPr>
          </a:p>
          <a:p>
            <a:pPr algn="ctr"/>
            <a:endParaRPr lang="hu-HU" dirty="0">
              <a:sym typeface="Wingdings"/>
            </a:endParaRPr>
          </a:p>
          <a:p>
            <a:pPr algn="ctr"/>
            <a:endParaRPr lang="hu-HU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76" y="2707071"/>
            <a:ext cx="1855749" cy="767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90837">
            <a:off x="5189809" y="2118868"/>
            <a:ext cx="1134938" cy="1944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31" y="2640781"/>
            <a:ext cx="1782956" cy="9003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5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202"/>
    </mc:Choice>
    <mc:Fallback xmlns="">
      <p:transition advTm="2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Testing Hashes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hashlib</a:t>
            </a:r>
            <a:endParaRPr lang="en-US" dirty="0"/>
          </a:p>
          <a:p>
            <a:r>
              <a:rPr lang="en-US" dirty="0" smtClean="0"/>
              <a:t>–md5</a:t>
            </a:r>
          </a:p>
          <a:p>
            <a:r>
              <a:rPr lang="en-US" dirty="0" smtClean="0"/>
              <a:t>-How long does</a:t>
            </a:r>
            <a:br>
              <a:rPr lang="en-US" dirty="0" smtClean="0"/>
            </a:br>
            <a:r>
              <a:rPr lang="en-US" dirty="0" smtClean="0"/>
              <a:t>this take?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31" y="661787"/>
            <a:ext cx="8078814" cy="56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quick can I calculate these?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-Ran this while</a:t>
            </a:r>
            <a:br>
              <a:rPr lang="en-US" dirty="0" smtClean="0"/>
            </a:br>
            <a:r>
              <a:rPr lang="en-US" dirty="0" smtClean="0"/>
              <a:t>talking</a:t>
            </a:r>
          </a:p>
          <a:p>
            <a:endParaRPr lang="en-US" dirty="0"/>
          </a:p>
          <a:p>
            <a:r>
              <a:rPr lang="en-US" dirty="0" smtClean="0"/>
              <a:t>-Calculates about</a:t>
            </a:r>
            <a:br>
              <a:rPr lang="en-US" dirty="0" smtClean="0"/>
            </a:br>
            <a:r>
              <a:rPr lang="en-US" dirty="0" smtClean="0"/>
              <a:t>144K md5 hashes</a:t>
            </a:r>
            <a:br>
              <a:rPr lang="en-US" dirty="0" smtClean="0"/>
            </a:br>
            <a:r>
              <a:rPr lang="en-US" dirty="0" smtClean="0"/>
              <a:t>per second</a:t>
            </a:r>
          </a:p>
          <a:p>
            <a:endParaRPr lang="en-US" dirty="0" smtClean="0"/>
          </a:p>
          <a:p>
            <a:r>
              <a:rPr lang="en-US" dirty="0" smtClean="0"/>
              <a:t>-md5 is fast </a:t>
            </a:r>
          </a:p>
          <a:p>
            <a:r>
              <a:rPr lang="en-US" dirty="0"/>
              <a:t>w</a:t>
            </a:r>
            <a:r>
              <a:rPr lang="en-US" dirty="0" smtClean="0"/>
              <a:t>hich is actually </a:t>
            </a:r>
            <a:r>
              <a:rPr lang="en-US" i="1" dirty="0" smtClean="0"/>
              <a:t>bad</a:t>
            </a:r>
            <a:r>
              <a:rPr lang="en-US" dirty="0" smtClean="0"/>
              <a:t> in this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26" y="1517855"/>
            <a:ext cx="7454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>
          <a:xfrm>
            <a:off x="605371" y="1480274"/>
            <a:ext cx="2763958" cy="1410411"/>
          </a:xfrm>
        </p:spPr>
        <p:txBody>
          <a:bodyPr/>
          <a:lstStyle/>
          <a:p>
            <a:r>
              <a:rPr lang="en-US" dirty="0" smtClean="0"/>
              <a:t>Crackers know the ‘schemes’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70" y="216699"/>
            <a:ext cx="10991380" cy="1013217"/>
          </a:xfrm>
        </p:spPr>
        <p:txBody>
          <a:bodyPr/>
          <a:lstStyle/>
          <a:p>
            <a:r>
              <a:rPr lang="en-US" dirty="0" smtClean="0"/>
              <a:t>Master Password Considerations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47587" y="628281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xkcd.com</a:t>
            </a:r>
            <a:r>
              <a:rPr lang="en-US" dirty="0"/>
              <a:t>/538/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605370" y="3141043"/>
            <a:ext cx="2763959" cy="1489950"/>
          </a:xfrm>
        </p:spPr>
        <p:txBody>
          <a:bodyPr>
            <a:normAutofit/>
          </a:bodyPr>
          <a:lstStyle/>
          <a:p>
            <a:r>
              <a:rPr lang="en-US" dirty="0" smtClean="0"/>
              <a:t>Trillion Guesses Per Second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9"/>
          </p:nvPr>
        </p:nvSpPr>
        <p:spPr>
          <a:xfrm>
            <a:off x="605371" y="4972971"/>
            <a:ext cx="2763956" cy="1410410"/>
          </a:xfrm>
        </p:spPr>
        <p:txBody>
          <a:bodyPr>
            <a:normAutofit/>
          </a:bodyPr>
          <a:lstStyle/>
          <a:p>
            <a:r>
              <a:rPr lang="en-US" dirty="0" smtClean="0"/>
              <a:t>Link In a Chain</a:t>
            </a:r>
            <a:endParaRPr lang="en-US" dirty="0"/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3369329" y="1363235"/>
            <a:ext cx="3335867" cy="53046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myp455w0rd</a:t>
            </a:r>
          </a:p>
        </p:txBody>
      </p:sp>
      <p:sp>
        <p:nvSpPr>
          <p:cNvPr id="21" name="Text Placeholder 6"/>
          <p:cNvSpPr txBox="1">
            <a:spLocks/>
          </p:cNvSpPr>
          <p:nvPr/>
        </p:nvSpPr>
        <p:spPr>
          <a:xfrm>
            <a:off x="3369328" y="1861726"/>
            <a:ext cx="3335867" cy="53046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gophillies</a:t>
            </a:r>
            <a:endParaRPr lang="en-US" dirty="0"/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3369327" y="2360217"/>
            <a:ext cx="3335867" cy="53046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Rudolf123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23" y="3272137"/>
            <a:ext cx="4766732" cy="2818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94" y="1480274"/>
            <a:ext cx="5260512" cy="3017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8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85"/>
    </mc:Choice>
    <mc:Fallback xmlns="">
      <p:transition advTm="2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14" grpId="0" build="p" animBg="1"/>
      <p:bldP spid="15" grpId="0" build="p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507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55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316"/>
    </mc:Choice>
    <mc:Fallback xmlns="">
      <p:transition advTm="1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Birth Year</a:t>
            </a:r>
          </a:p>
          <a:p>
            <a:r>
              <a:rPr lang="en-US" dirty="0" smtClean="0"/>
              <a:t>(10)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Special Characters</a:t>
            </a:r>
          </a:p>
          <a:p>
            <a:r>
              <a:rPr lang="en-US" dirty="0" smtClean="0"/>
              <a:t>(50)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Book Titles</a:t>
            </a:r>
          </a:p>
          <a:p>
            <a:r>
              <a:rPr lang="en-US" dirty="0" smtClean="0"/>
              <a:t>(10 Million)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‘Formula’</a:t>
            </a:r>
            <a:endParaRPr lang="en-US" dirty="0"/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423588" y="4646217"/>
            <a:ext cx="3335867" cy="53046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TheTwoTowers%1990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211677" y="5043950"/>
            <a:ext cx="7759687" cy="15984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Total Possibilities: 5 Billion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8826" y="2138516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But my passwords are better…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3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319"/>
    </mc:Choice>
    <mc:Fallback xmlns="">
      <p:transition advTm="22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 uiExpand="1" build="p"/>
      <p:bldP spid="7" grpId="0" uiExpand="1" build="p"/>
      <p:bldP spid="10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8|1.8|0.8|0.9|0.6|1.2|0.9|0.6|0.7|1.8|1.4|1.1|0.5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2|3.8|1.5|1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3|1.6|1.6|0.2|2.2|2.5|0.2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1|1.3|1.4|1.5|1.1|3.9|1|1.3|0.3|0.2|0.1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4|2.6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2|2.4|7"/>
</p:tagLst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April_2015" id="{E9BEDF03-C929-9041-A41F-301960E24D1E}" vid="{A6059900-5AD3-A74C-B145-A8744FBAA0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Fernando Medina Corey</Template>
  <TotalTime>13522</TotalTime>
  <Words>257</Words>
  <Application>Microsoft Macintosh PowerPoint</Application>
  <PresentationFormat>Widescreen</PresentationFormat>
  <Paragraphs>89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Calibri</vt:lpstr>
      <vt:lpstr>Consolas</vt:lpstr>
      <vt:lpstr>Helvetica Light</vt:lpstr>
      <vt:lpstr>Lucida Grande</vt:lpstr>
      <vt:lpstr>Myriad Pro</vt:lpstr>
      <vt:lpstr>Myriad Pro Light</vt:lpstr>
      <vt:lpstr>Tahoma</vt:lpstr>
      <vt:lpstr>Wingdings</vt:lpstr>
      <vt:lpstr>Arial</vt:lpstr>
      <vt:lpstr>Pluralsight default theme</vt:lpstr>
      <vt:lpstr>Python Diceware</vt:lpstr>
      <vt:lpstr>Why Care About Passwords?</vt:lpstr>
      <vt:lpstr>How Attacks Happen</vt:lpstr>
      <vt:lpstr>Password Hashes (stuff in the database)</vt:lpstr>
      <vt:lpstr>PowerPoint Presentation</vt:lpstr>
      <vt:lpstr>How quick can I calculate these?</vt:lpstr>
      <vt:lpstr>Master Password Considerations</vt:lpstr>
      <vt:lpstr>PowerPoint Presentation</vt:lpstr>
      <vt:lpstr>A Sample ‘Formula’</vt:lpstr>
      <vt:lpstr>Diceware – Strong Memorable Passwords</vt:lpstr>
      <vt:lpstr>Strength Analysis</vt:lpstr>
      <vt:lpstr>Writing Python Diceware – Components</vt:lpstr>
      <vt:lpstr>Messages  </vt:lpstr>
      <vt:lpstr>Validation</vt:lpstr>
      <vt:lpstr>Generating the Password</vt:lpstr>
      <vt:lpstr>Putting it together</vt:lpstr>
      <vt:lpstr>Generating the Password</vt:lpstr>
      <vt:lpstr>PowerPoint Presentation</vt:lpstr>
      <vt:lpstr>Considerations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Account Management </dc:title>
  <dc:creator>Fernando Medina Corey</dc:creator>
  <cp:lastModifiedBy>Fernando Medina Corey</cp:lastModifiedBy>
  <cp:revision>192</cp:revision>
  <dcterms:created xsi:type="dcterms:W3CDTF">2016-01-13T21:33:33Z</dcterms:created>
  <dcterms:modified xsi:type="dcterms:W3CDTF">2016-03-24T21:52:48Z</dcterms:modified>
</cp:coreProperties>
</file>